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j7WktUD4Uxity4FWKtl4pGtt19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c74e3b7e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6c74e3b7e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c74e3b7e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6c74e3b7e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c74e3b7e3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6c74e3b7e3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c74e3b7e3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6c74e3b7e3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c74e3b7e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6c74e3b7e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c74e3b7e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6c74e3b7e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about:blank" TargetMode="External"/><Relationship Id="rId7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suja3865@Colorado.edu" TargetMode="External"/><Relationship Id="rId5" Type="http://schemas.openxmlformats.org/officeDocument/2006/relationships/hyperlink" Target="mailto:mare3521@Colorado.edu" TargetMode="External"/><Relationship Id="rId4" Type="http://schemas.openxmlformats.org/officeDocument/2006/relationships/hyperlink" Target="mailto:galu7424@Colorado.edu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 txBox="1">
            <a:spLocks noGrp="1"/>
          </p:cNvSpPr>
          <p:nvPr>
            <p:ph type="ctrTitle"/>
          </p:nvPr>
        </p:nvSpPr>
        <p:spPr>
          <a:xfrm>
            <a:off x="6604014" y="168705"/>
            <a:ext cx="4645250" cy="2889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>
                <a:solidFill>
                  <a:schemeClr val="lt1"/>
                </a:solidFill>
              </a:rPr>
              <a:t>Exploring the Yelp Dataset </a:t>
            </a:r>
            <a:br>
              <a:rPr lang="en-US">
                <a:solidFill>
                  <a:schemeClr val="lt1"/>
                </a:solidFill>
              </a:rPr>
            </a:br>
            <a:r>
              <a:rPr lang="en-US" sz="1600">
                <a:solidFill>
                  <a:schemeClr val="lt1"/>
                </a:solidFill>
              </a:rPr>
              <a:t>– provided by and the intellectual property of Yelp</a:t>
            </a:r>
            <a:endParaRPr/>
          </a:p>
        </p:txBody>
      </p:sp>
      <p:sp>
        <p:nvSpPr>
          <p:cNvPr id="86" name="Google Shape;86;p1"/>
          <p:cNvSpPr txBox="1">
            <a:spLocks noGrp="1"/>
          </p:cNvSpPr>
          <p:nvPr>
            <p:ph type="subTitle" idx="1"/>
          </p:nvPr>
        </p:nvSpPr>
        <p:spPr>
          <a:xfrm>
            <a:off x="7283522" y="5058991"/>
            <a:ext cx="4645250" cy="1477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</a:pPr>
            <a:r>
              <a:rPr lang="en-US" sz="1550">
                <a:solidFill>
                  <a:schemeClr val="lt1"/>
                </a:solidFill>
              </a:rPr>
              <a:t>Group Members: </a:t>
            </a:r>
            <a:endParaRPr/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</a:pPr>
            <a:r>
              <a:rPr lang="en-US" sz="1550">
                <a:solidFill>
                  <a:schemeClr val="lt1"/>
                </a:solidFill>
              </a:rPr>
              <a:t>Carter Reid </a:t>
            </a:r>
            <a:r>
              <a:rPr lang="en-US" sz="1550" u="sng">
                <a:solidFill>
                  <a:schemeClr val="lt1"/>
                </a:solidFill>
                <a:hlinkClick r:id="rId3"/>
              </a:rPr>
              <a:t>reidcc@Colorado..edu</a:t>
            </a:r>
            <a:endParaRPr sz="155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</a:pPr>
            <a:r>
              <a:rPr lang="en-US" sz="1550">
                <a:solidFill>
                  <a:schemeClr val="lt1"/>
                </a:solidFill>
              </a:rPr>
              <a:t>Garrett Lubin </a:t>
            </a:r>
            <a:r>
              <a:rPr lang="en-US" sz="1550" u="sng">
                <a:solidFill>
                  <a:schemeClr val="lt1"/>
                </a:solidFill>
                <a:hlinkClick r:id="rId4"/>
              </a:rPr>
              <a:t>galu7424@Colorado.edu</a:t>
            </a:r>
            <a:endParaRPr sz="155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</a:pPr>
            <a:r>
              <a:rPr lang="en-US" sz="1550">
                <a:solidFill>
                  <a:schemeClr val="lt1"/>
                </a:solidFill>
              </a:rPr>
              <a:t>Maxwell Reynolds </a:t>
            </a:r>
            <a:r>
              <a:rPr lang="en-US" sz="1550" u="sng">
                <a:solidFill>
                  <a:schemeClr val="lt1"/>
                </a:solidFill>
                <a:hlinkClick r:id="rId5"/>
              </a:rPr>
              <a:t>mare3521@Colorado.edu</a:t>
            </a:r>
            <a:endParaRPr sz="155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</a:pPr>
            <a:r>
              <a:rPr lang="en-US" sz="1550">
                <a:solidFill>
                  <a:schemeClr val="lt1"/>
                </a:solidFill>
              </a:rPr>
              <a:t>Surya Jatavallabhula </a:t>
            </a:r>
            <a:r>
              <a:rPr lang="en-US" sz="1550" u="sng">
                <a:solidFill>
                  <a:schemeClr val="lt1"/>
                </a:solidFill>
                <a:hlinkClick r:id="rId6"/>
              </a:rPr>
              <a:t>suja3865@Colorado.edu</a:t>
            </a:r>
            <a:r>
              <a:rPr lang="en-US" sz="1550">
                <a:solidFill>
                  <a:schemeClr val="lt1"/>
                </a:solidFill>
              </a:rPr>
              <a:t> </a:t>
            </a:r>
            <a:endParaRPr/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50"/>
              <a:buNone/>
            </a:pPr>
            <a:endParaRPr sz="1550">
              <a:solidFill>
                <a:schemeClr val="lt1"/>
              </a:solidFill>
            </a:endParaRPr>
          </a:p>
        </p:txBody>
      </p:sp>
      <p:sp>
        <p:nvSpPr>
          <p:cNvPr id="87" name="Google Shape;87;p1"/>
          <p:cNvSpPr/>
          <p:nvPr/>
        </p:nvSpPr>
        <p:spPr>
          <a:xfrm flipH="1">
            <a:off x="0" y="0"/>
            <a:ext cx="6172782" cy="6858000"/>
          </a:xfrm>
          <a:custGeom>
            <a:avLst/>
            <a:gdLst/>
            <a:ahLst/>
            <a:cxnLst/>
            <a:rect l="l" t="t" r="r" b="b"/>
            <a:pathLst>
              <a:path w="6172782" h="6858000" extrusionOk="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0" y="0"/>
            <a:ext cx="6024154" cy="6858000"/>
          </a:xfrm>
          <a:custGeom>
            <a:avLst/>
            <a:gdLst/>
            <a:ahLst/>
            <a:cxnLst/>
            <a:rect l="l" t="t" r="r" b="b"/>
            <a:pathLst>
              <a:path w="6024154" h="6858000" extrusionOk="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p1" descr="Image result for yelp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0" y="131632"/>
            <a:ext cx="4548554" cy="4548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c74e3b7e3_0_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Applications:</a:t>
            </a:r>
            <a:endParaRPr/>
          </a:p>
        </p:txBody>
      </p:sp>
      <p:pic>
        <p:nvPicPr>
          <p:cNvPr id="158" name="Google Shape;158;g6c74e3b7e3_0_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28242" y="117183"/>
            <a:ext cx="1821445" cy="1821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6c74e3b7e3_0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2100" y="4073700"/>
            <a:ext cx="4101326" cy="230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6c74e3b7e3_0_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8201" y="1782791"/>
            <a:ext cx="2466975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6c74e3b7e3_0_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82463" y="1476423"/>
            <a:ext cx="2627066" cy="246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6c74e3b7e3_0_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60802" y="4073701"/>
            <a:ext cx="2627052" cy="2627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6c74e3b7e3_0_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89625" y="2089175"/>
            <a:ext cx="3791875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Insights:</a:t>
            </a:r>
            <a:endParaRPr/>
          </a:p>
        </p:txBody>
      </p:sp>
      <p:sp>
        <p:nvSpPr>
          <p:cNvPr id="169" name="Google Shape;169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r>
              <a:rPr lang="en-US" dirty="0">
                <a:solidFill>
                  <a:schemeClr val="bg1"/>
                </a:solidFill>
              </a:rPr>
              <a:t>1-Star reviews: Negativity, bad service, time wasting, illness</a:t>
            </a: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r>
              <a:rPr lang="en-US" dirty="0">
                <a:solidFill>
                  <a:schemeClr val="bg1"/>
                </a:solidFill>
              </a:rPr>
              <a:t>2-Star reviews: Housing, automotive, pharmacy</a:t>
            </a: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r>
              <a:rPr lang="en-US" dirty="0">
                <a:solidFill>
                  <a:schemeClr val="bg1"/>
                </a:solidFill>
              </a:rPr>
              <a:t>3-Star reviews: Entertainment, Sports, Movies</a:t>
            </a: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r>
              <a:rPr lang="en-US" dirty="0">
                <a:solidFill>
                  <a:schemeClr val="bg1"/>
                </a:solidFill>
              </a:rPr>
              <a:t>4-Star reviews: Good food, fresh ingredients, Italian and Asian foods</a:t>
            </a: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r>
              <a:rPr lang="en-US" dirty="0">
                <a:solidFill>
                  <a:schemeClr val="bg1"/>
                </a:solidFill>
              </a:rPr>
              <a:t>5-Star reviews: Specific names, excellent customer service, positivity, staff, art, and education.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170" name="Google Shape;17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28242" y="117183"/>
            <a:ext cx="1821445" cy="182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c74e3b7e3_0_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Application:</a:t>
            </a:r>
            <a:endParaRPr/>
          </a:p>
        </p:txBody>
      </p:sp>
      <p:sp>
        <p:nvSpPr>
          <p:cNvPr id="183" name="Google Shape;183;g6c74e3b7e3_0_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r>
              <a:rPr lang="en-US" dirty="0">
                <a:solidFill>
                  <a:schemeClr val="bg1"/>
                </a:solidFill>
              </a:rPr>
              <a:t>“You can dream, create, design and build the most wonderful place in the world… but it requires people to make the dream a reality.”</a:t>
            </a: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dirty="0">
                <a:solidFill>
                  <a:schemeClr val="bg1"/>
                </a:solidFill>
              </a:rPr>
              <a:t>     – Walt Disney</a:t>
            </a: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28600" indent="-228600">
              <a:lnSpc>
                <a:spcPct val="80000"/>
              </a:lnSpc>
              <a:buClr>
                <a:schemeClr val="lt1"/>
              </a:buClr>
              <a:buSzPts val="2590"/>
            </a:pPr>
            <a:r>
              <a:rPr lang="en-US" dirty="0">
                <a:solidFill>
                  <a:schemeClr val="bg1"/>
                </a:solidFill>
              </a:rPr>
              <a:t>“The secret to my success is that we’ve gone to exceptional lengths to hire the best people in the world.” – Steve Jobs</a:t>
            </a: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r>
              <a:rPr lang="en-US" dirty="0">
                <a:solidFill>
                  <a:schemeClr val="bg1"/>
                </a:solidFill>
              </a:rPr>
              <a:t>“The Who is more important than the What.” – Ray </a:t>
            </a:r>
            <a:r>
              <a:rPr lang="en-US" dirty="0" err="1">
                <a:solidFill>
                  <a:schemeClr val="bg1"/>
                </a:solidFill>
              </a:rPr>
              <a:t>Dalio</a:t>
            </a:r>
            <a:endParaRPr lang="en-US" dirty="0">
              <a:solidFill>
                <a:schemeClr val="bg1"/>
              </a:solidFill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4" name="Google Shape;184;g6c74e3b7e3_0_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28242" y="117183"/>
            <a:ext cx="1821445" cy="182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c74e3b7e3_0_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Insights:</a:t>
            </a:r>
            <a:endParaRPr/>
          </a:p>
        </p:txBody>
      </p:sp>
      <p:sp>
        <p:nvSpPr>
          <p:cNvPr id="176" name="Google Shape;176;g6c74e3b7e3_0_4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r>
              <a:rPr lang="en-US" dirty="0">
                <a:solidFill>
                  <a:schemeClr val="bg1"/>
                </a:solidFill>
              </a:rPr>
              <a:t>It is better to be cool than funny, though being both is better.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177" name="Google Shape;177;g6c74e3b7e3_0_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28242" y="117183"/>
            <a:ext cx="1821445" cy="182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c74e3b7e3_0_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Application:</a:t>
            </a:r>
            <a:endParaRPr/>
          </a:p>
        </p:txBody>
      </p:sp>
      <p:sp>
        <p:nvSpPr>
          <p:cNvPr id="190" name="Google Shape;190;g6c74e3b7e3_0_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90"/>
              <a:buChar char="•"/>
            </a:pPr>
            <a:r>
              <a:rPr lang="en-US" dirty="0">
                <a:solidFill>
                  <a:schemeClr val="bg1"/>
                </a:solidFill>
              </a:rPr>
              <a:t>A user trying to reach the broadest audience should attempt to engage readers with funny and cool language.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191" name="Google Shape;191;g6c74e3b7e3_0_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28242" y="117183"/>
            <a:ext cx="1821445" cy="182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Questions</a:t>
            </a:r>
            <a:endParaRPr/>
          </a:p>
        </p:txBody>
      </p:sp>
      <p:sp>
        <p:nvSpPr>
          <p:cNvPr id="95" name="Google Shape;95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 dirty="0">
                <a:solidFill>
                  <a:schemeClr val="lt1"/>
                </a:solidFill>
              </a:rPr>
              <a:t>Correlation between strength of economy and restaurant reviews?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 dirty="0">
                <a:solidFill>
                  <a:schemeClr val="lt1"/>
                </a:solidFill>
              </a:rPr>
              <a:t>Can we identify common pitfalls for certain restaurant categories?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 dirty="0">
                <a:solidFill>
                  <a:schemeClr val="lt1"/>
                </a:solidFill>
              </a:rPr>
              <a:t>Can we characterize the most important aspects of different restaurant categories?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 dirty="0">
                <a:solidFill>
                  <a:schemeClr val="lt1"/>
                </a:solidFill>
              </a:rPr>
              <a:t>Are “funny” reviews considered more or less helpful than “cool” reviews? </a:t>
            </a:r>
            <a:endParaRPr dirty="0"/>
          </a:p>
        </p:txBody>
      </p:sp>
      <p:pic>
        <p:nvPicPr>
          <p:cNvPr id="96" name="Google Shape;9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28242" y="117183"/>
            <a:ext cx="1821445" cy="182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Data Used: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02" name="Google Shape;102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 b="1">
                <a:solidFill>
                  <a:schemeClr val="lt1"/>
                </a:solidFill>
              </a:rPr>
              <a:t>Yelp</a:t>
            </a:r>
            <a:endParaRPr b="1">
              <a:solidFill>
                <a:schemeClr val="lt1"/>
              </a:solidFill>
            </a:endParaRPr>
          </a:p>
          <a:p>
            <a:pPr marL="685800" lvl="1" indent="-292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 b="1">
                <a:solidFill>
                  <a:schemeClr val="lt1"/>
                </a:solidFill>
              </a:rPr>
              <a:t>Business</a:t>
            </a:r>
            <a:r>
              <a:rPr lang="en-US">
                <a:solidFill>
                  <a:schemeClr val="lt1"/>
                </a:solidFill>
              </a:rPr>
              <a:t>.json – business id, name, geographic data, other classifiers</a:t>
            </a:r>
            <a:endParaRPr/>
          </a:p>
          <a:p>
            <a:pPr marL="685800" lvl="1" indent="-292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 b="1">
                <a:solidFill>
                  <a:schemeClr val="lt1"/>
                </a:solidFill>
              </a:rPr>
              <a:t>Review</a:t>
            </a:r>
            <a:r>
              <a:rPr lang="en-US">
                <a:solidFill>
                  <a:schemeClr val="lt1"/>
                </a:solidFill>
              </a:rPr>
              <a:t>.json – review text, user and business id, useful, funny, cool, and stars awarded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b="1">
                <a:solidFill>
                  <a:schemeClr val="lt1"/>
                </a:solidFill>
              </a:rPr>
              <a:t>Federal Reserve Bank of St. Louis</a:t>
            </a:r>
            <a:endParaRPr b="1">
              <a:solidFill>
                <a:schemeClr val="lt1"/>
              </a:solidFill>
            </a:endParaRP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b="1">
                <a:solidFill>
                  <a:schemeClr val="lt1"/>
                </a:solidFill>
              </a:rPr>
              <a:t> </a:t>
            </a:r>
            <a:r>
              <a:rPr lang="en-US">
                <a:solidFill>
                  <a:schemeClr val="lt1"/>
                </a:solidFill>
              </a:rPr>
              <a:t>Phoenix, AZ monthly unemployment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3" name="Google Shape;103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26390" y="145101"/>
            <a:ext cx="1765610" cy="1765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525" y="3759550"/>
            <a:ext cx="1631200" cy="217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Tools Used:</a:t>
            </a:r>
            <a:endParaRPr/>
          </a:p>
        </p:txBody>
      </p:sp>
      <p:pic>
        <p:nvPicPr>
          <p:cNvPr id="110" name="Google Shape;11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43936" y="123913"/>
            <a:ext cx="1948064" cy="1948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425" y="1843225"/>
            <a:ext cx="2551450" cy="255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07800" y="3816000"/>
            <a:ext cx="2059950" cy="205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5"/>
          <p:cNvPicPr preferRelativeResize="0"/>
          <p:nvPr/>
        </p:nvPicPr>
        <p:blipFill rotWithShape="1">
          <a:blip r:embed="rId6">
            <a:alphaModFix/>
          </a:blip>
          <a:srcRect r="38416"/>
          <a:stretch/>
        </p:blipFill>
        <p:spPr>
          <a:xfrm>
            <a:off x="5325175" y="1843225"/>
            <a:ext cx="2551448" cy="144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76525" y="4271625"/>
            <a:ext cx="2305251" cy="220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Data Preparation :</a:t>
            </a:r>
            <a:endParaRPr/>
          </a:p>
        </p:txBody>
      </p:sp>
      <p:sp>
        <p:nvSpPr>
          <p:cNvPr id="120" name="Google Shape;120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JSON -&gt; SparkSQL -&gt; Pandas</a:t>
            </a:r>
            <a:endParaRPr>
              <a:solidFill>
                <a:schemeClr val="lt1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Word count analysis</a:t>
            </a:r>
            <a:endParaRPr>
              <a:solidFill>
                <a:schemeClr val="lt1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Punctuation</a:t>
            </a:r>
            <a:endParaRPr>
              <a:solidFill>
                <a:schemeClr val="lt1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Capitalization</a:t>
            </a:r>
            <a:endParaRPr>
              <a:solidFill>
                <a:schemeClr val="lt1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Stop Words</a:t>
            </a:r>
            <a:endParaRPr>
              <a:solidFill>
                <a:schemeClr val="lt1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Lemmatiztion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21" name="Google Shape;1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26390" y="145101"/>
            <a:ext cx="1765610" cy="1765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Methods:</a:t>
            </a:r>
            <a:endParaRPr/>
          </a:p>
        </p:txBody>
      </p:sp>
      <p:sp>
        <p:nvSpPr>
          <p:cNvPr id="127" name="Google Shape;12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90"/>
              <a:buChar char="•"/>
            </a:pPr>
            <a:r>
              <a:rPr lang="en-US" dirty="0">
                <a:solidFill>
                  <a:srgbClr val="FFFFFF"/>
                </a:solidFill>
              </a:rPr>
              <a:t>Linear Regression</a:t>
            </a:r>
            <a:endParaRPr dirty="0">
              <a:solidFill>
                <a:srgbClr val="FFFFFF"/>
              </a:solidFill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90"/>
              <a:buChar char="•"/>
            </a:pPr>
            <a:r>
              <a:rPr lang="en-US" dirty="0">
                <a:solidFill>
                  <a:srgbClr val="FFFFFF"/>
                </a:solidFill>
              </a:rPr>
              <a:t>Correlation Coefficient</a:t>
            </a:r>
            <a:endParaRPr dirty="0">
              <a:solidFill>
                <a:srgbClr val="FFFFFF"/>
              </a:solidFill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90"/>
              <a:buChar char="•"/>
            </a:pPr>
            <a:r>
              <a:rPr lang="en-US" dirty="0">
                <a:solidFill>
                  <a:srgbClr val="FFFFFF"/>
                </a:solidFill>
              </a:rPr>
              <a:t>Phi Coefficient</a:t>
            </a: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90"/>
              <a:buChar char="•"/>
            </a:pPr>
            <a:r>
              <a:rPr lang="en-US" dirty="0">
                <a:solidFill>
                  <a:srgbClr val="FFFFFF"/>
                </a:solidFill>
              </a:rPr>
              <a:t>Disjunctive Union of frequent words to identify unique attributes</a:t>
            </a:r>
            <a:endParaRPr dirty="0">
              <a:solidFill>
                <a:srgbClr val="FFFFFF"/>
              </a:solidFill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90"/>
              <a:buChar char="•"/>
            </a:pPr>
            <a:r>
              <a:rPr lang="en-US" dirty="0">
                <a:solidFill>
                  <a:srgbClr val="FFFFFF"/>
                </a:solidFill>
              </a:rPr>
              <a:t>Naïve Bayes theorem</a:t>
            </a:r>
            <a:endParaRPr dirty="0">
              <a:solidFill>
                <a:srgbClr val="FFFFFF"/>
              </a:solidFill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90"/>
              <a:buChar char="•"/>
            </a:pPr>
            <a:endParaRPr dirty="0">
              <a:solidFill>
                <a:srgbClr val="FFFFFF"/>
              </a:solidFill>
            </a:endParaRPr>
          </a:p>
        </p:txBody>
      </p:sp>
      <p:pic>
        <p:nvPicPr>
          <p:cNvPr id="128" name="Google Shape;12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28242" y="117183"/>
            <a:ext cx="1821445" cy="182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Insight:</a:t>
            </a:r>
            <a:endParaRPr/>
          </a:p>
        </p:txBody>
      </p:sp>
      <p:sp>
        <p:nvSpPr>
          <p:cNvPr id="134" name="Google Shape;134;p7"/>
          <p:cNvSpPr txBox="1">
            <a:spLocks noGrp="1"/>
          </p:cNvSpPr>
          <p:nvPr>
            <p:ph type="body" idx="1"/>
          </p:nvPr>
        </p:nvSpPr>
        <p:spPr>
          <a:xfrm>
            <a:off x="838200" y="152135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90"/>
              <a:buChar char="•"/>
            </a:pPr>
            <a:r>
              <a:rPr lang="en-US" u="sng">
                <a:solidFill>
                  <a:srgbClr val="FFFFFF"/>
                </a:solidFill>
              </a:rPr>
              <a:t>Lower unemployment</a:t>
            </a:r>
            <a:r>
              <a:rPr lang="en-US">
                <a:solidFill>
                  <a:srgbClr val="FFFFFF"/>
                </a:solidFill>
              </a:rPr>
              <a:t> correlated with </a:t>
            </a:r>
            <a:r>
              <a:rPr lang="en-US" u="sng">
                <a:solidFill>
                  <a:srgbClr val="FFFFFF"/>
                </a:solidFill>
              </a:rPr>
              <a:t>higher reviews</a:t>
            </a:r>
            <a:endParaRPr u="sng">
              <a:solidFill>
                <a:srgbClr val="FFFFFF"/>
              </a:solidFill>
            </a:endParaRPr>
          </a:p>
        </p:txBody>
      </p:sp>
      <p:pic>
        <p:nvPicPr>
          <p:cNvPr id="135" name="Google Shape;135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28242" y="117183"/>
            <a:ext cx="1821445" cy="1821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7450" y="2115524"/>
            <a:ext cx="7225650" cy="452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c74e3b7e3_0_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Application:</a:t>
            </a:r>
            <a:endParaRPr/>
          </a:p>
        </p:txBody>
      </p:sp>
      <p:sp>
        <p:nvSpPr>
          <p:cNvPr id="142" name="Google Shape;142;g6c74e3b7e3_0_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90"/>
              <a:buChar char="•"/>
            </a:pPr>
            <a:r>
              <a:rPr lang="en-US">
                <a:solidFill>
                  <a:srgbClr val="FFFFFF"/>
                </a:solidFill>
              </a:rPr>
              <a:t>Choosing a time to open a restaurant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43" name="Google Shape;143;g6c74e3b7e3_0_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28242" y="117183"/>
            <a:ext cx="1821445" cy="1821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6c74e3b7e3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1875" y="2577075"/>
            <a:ext cx="6038774" cy="40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6c74e3b7e3_0_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0850" y="3371500"/>
            <a:ext cx="5323175" cy="290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c74e3b7e3_0_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Insights:</a:t>
            </a:r>
            <a:endParaRPr/>
          </a:p>
        </p:txBody>
      </p:sp>
      <p:sp>
        <p:nvSpPr>
          <p:cNvPr id="151" name="Google Shape;151;g6c74e3b7e3_0_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90"/>
              <a:buChar char="•"/>
            </a:pPr>
            <a:r>
              <a:rPr lang="en-US">
                <a:solidFill>
                  <a:srgbClr val="FFFFFF"/>
                </a:solidFill>
              </a:rPr>
              <a:t>Category-specific 1-star Reviews</a:t>
            </a:r>
            <a:endParaRPr>
              <a:solidFill>
                <a:srgbClr val="FFFFFF"/>
              </a:solidFill>
            </a:endParaRPr>
          </a:p>
          <a:p>
            <a:pPr marL="685800" lvl="1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</a:pPr>
            <a:r>
              <a:rPr lang="en-US">
                <a:solidFill>
                  <a:srgbClr val="FFFFFF"/>
                </a:solidFill>
              </a:rPr>
              <a:t>Chinese</a:t>
            </a:r>
            <a:endParaRPr>
              <a:solidFill>
                <a:srgbClr val="FFFFFF"/>
              </a:solidFill>
            </a:endParaRPr>
          </a:p>
          <a:p>
            <a:pPr marL="685800" lvl="1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</a:pPr>
            <a:r>
              <a:rPr lang="en-US">
                <a:solidFill>
                  <a:srgbClr val="FFFFFF"/>
                </a:solidFill>
              </a:rPr>
              <a:t>Italian</a:t>
            </a:r>
            <a:endParaRPr>
              <a:solidFill>
                <a:srgbClr val="FFFFFF"/>
              </a:solidFill>
            </a:endParaRPr>
          </a:p>
          <a:p>
            <a:pPr marL="685800" lvl="1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</a:pPr>
            <a:r>
              <a:rPr lang="en-US">
                <a:solidFill>
                  <a:srgbClr val="FFFFFF"/>
                </a:solidFill>
              </a:rPr>
              <a:t>Japanese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52" name="Google Shape;152;g6c74e3b7e3_0_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28242" y="117183"/>
            <a:ext cx="1821445" cy="182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374</Words>
  <Application>Microsoft Office PowerPoint</Application>
  <PresentationFormat>Widescreen</PresentationFormat>
  <Paragraphs>59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Exploring the Yelp Dataset  – provided by and the intellectual property of Yelp</vt:lpstr>
      <vt:lpstr>Questions</vt:lpstr>
      <vt:lpstr>Data Used:</vt:lpstr>
      <vt:lpstr>Tools Used:</vt:lpstr>
      <vt:lpstr>Data Preparation :</vt:lpstr>
      <vt:lpstr>Methods:</vt:lpstr>
      <vt:lpstr>Insight:</vt:lpstr>
      <vt:lpstr>Application:</vt:lpstr>
      <vt:lpstr>Insights:</vt:lpstr>
      <vt:lpstr>Applications:</vt:lpstr>
      <vt:lpstr>Insights:</vt:lpstr>
      <vt:lpstr>Application:</vt:lpstr>
      <vt:lpstr>Insights:</vt:lpstr>
      <vt:lpstr>Application: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the Yelp Dataset  – provided by and the intellectual property of Yelp</dc:title>
  <dc:creator>Carter Reid</dc:creator>
  <cp:lastModifiedBy>Carter Reid</cp:lastModifiedBy>
  <cp:revision>3</cp:revision>
  <dcterms:created xsi:type="dcterms:W3CDTF">2019-10-11T21:00:55Z</dcterms:created>
  <dcterms:modified xsi:type="dcterms:W3CDTF">2019-12-14T04:57:17Z</dcterms:modified>
</cp:coreProperties>
</file>